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57" r:id="rId5"/>
    <p:sldId id="271" r:id="rId6"/>
    <p:sldId id="267" r:id="rId7"/>
    <p:sldId id="260" r:id="rId8"/>
    <p:sldId id="269" r:id="rId9"/>
    <p:sldId id="264" r:id="rId10"/>
    <p:sldId id="268" r:id="rId11"/>
    <p:sldId id="261" r:id="rId12"/>
    <p:sldId id="270" r:id="rId13"/>
    <p:sldId id="26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1E12A-1C5C-4FB3-B23A-542C019D4414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FC987-DAF1-4FC2-B65E-AED1D564E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536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data sources in different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FC987-DAF1-4FC2-B65E-AED1D564E5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83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RAP team gave good feedback on simplifying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FC987-DAF1-4FC2-B65E-AED1D564E5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7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datasets loaded from various libraries</a:t>
            </a:r>
          </a:p>
          <a:p>
            <a:r>
              <a:rPr lang="en-GB" dirty="0"/>
              <a:t>- macros</a:t>
            </a:r>
          </a:p>
          <a:p>
            <a:r>
              <a:rPr lang="en-GB" dirty="0"/>
              <a:t>- nested if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FC987-DAF1-4FC2-B65E-AED1D564E5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49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We had experience in R between us but important to keep up with developments!</a:t>
            </a:r>
          </a:p>
          <a:p>
            <a:r>
              <a:rPr lang="en-GB" dirty="0"/>
              <a:t>- explain problem</a:t>
            </a:r>
          </a:p>
          <a:p>
            <a:r>
              <a:rPr lang="en-GB" dirty="0"/>
              <a:t>- first time round</a:t>
            </a:r>
          </a:p>
          <a:p>
            <a:endParaRPr lang="en-GB" dirty="0"/>
          </a:p>
          <a:p>
            <a:r>
              <a:rPr lang="en-GB" dirty="0"/>
              <a:t>- discovering </a:t>
            </a:r>
            <a:r>
              <a:rPr lang="en-GB" dirty="0" err="1"/>
              <a:t>rows_update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FC987-DAF1-4FC2-B65E-AED1D564E5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05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planning – things become clearer later on</a:t>
            </a:r>
          </a:p>
          <a:p>
            <a:r>
              <a:rPr lang="en-GB" dirty="0"/>
              <a:t>-</a:t>
            </a:r>
            <a:r>
              <a:rPr lang="en-GB" dirty="0" err="1"/>
              <a:t>github</a:t>
            </a:r>
            <a:r>
              <a:rPr lang="en-GB" dirty="0"/>
              <a:t> e.g. 2021-&gt;2023 data, new branch. Code publicly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FC987-DAF1-4FC2-B65E-AED1D564E5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81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0ECF1-28BD-766E-F293-A31EF416E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2A720-53B9-24EC-3C84-5D8918439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3A604-CCCC-DA6B-A99C-47A1F82E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22180-F1BD-5B3C-B242-1B503AD7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73CFC-7289-BC09-BA74-C50A39DFD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648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D36C-1C8F-CACD-AD13-93E72774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C0F25-D0C4-FDE0-9A08-ED7B81E45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B1DAF-D0EF-4D5C-5019-6477AE5B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100CB-B330-63AE-2A94-F630681C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C797-ABD1-1FE4-E6DB-F568D871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46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2BDC5-8D33-63FE-3B69-5A7C2221B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70A6A-9814-770A-F404-6BAB4DA1C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64CB1-7568-A334-DCFA-521D70E0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4632D-D61A-BDFC-6159-C79112DA2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3018-927F-66C3-F07B-EDD039A1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02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3CA3-FF1C-45B5-58AD-04F1742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DE006-560C-910E-7B95-E0A9A1DD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E73A-E269-0B72-5A7D-6C7179F4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E1FF9-2E9F-38A5-ED45-251058EC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ACC3F-25A1-C321-A93D-D46A9707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6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F7D9-C52E-1381-39B8-E93892A3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99C1-E5D4-0099-BB3A-366070B5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A9BA7-D996-DE2F-3BB7-9B71B056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634AE-A216-4AA8-713C-436F726F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5A2B-2B55-6C36-DB4C-5F91AB37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766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D949-82BB-45B5-5402-7F249DE3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B1201-1D0D-2AEE-805B-46E8731D1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13A50-D8C9-4707-B473-84DF33E0E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C343D-66EC-D84F-35BF-C73FAC79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2865C-7A32-87E4-215C-E4CE7A97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B2605-104B-725C-47FE-86EF579F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24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FA2B-099D-F340-3AC2-9188431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C7419-FD79-E331-AFAD-0EC34AE55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9E8569-4F4E-C1C2-9287-DFC397451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58E96-F2EC-A752-05E4-04AAFF1D5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A099A-10FD-8B87-F4E7-094A8D853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20CB08-D434-01DC-D6A8-CB8DC441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9CC3C3-FB8A-7B0D-73B2-CACA0C9A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BA2098-CC06-D69D-0AC4-B501A00F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41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A8F0-D19A-ED2E-6691-CBE04DE8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BD10D-FED8-68CF-4436-9C1C2D8B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A1D45-9B9F-30F1-71C8-4555C02E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0719E-34E2-4949-DCEB-3279DD03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84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B7C5B-74F0-8C2C-FD8C-5EBC1EE0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81CB4C-2D22-2491-2C13-73915FC9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59B1-3F50-078E-EB87-85CA5AD8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19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5BAD-556A-692B-9FF3-7BE2FC30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BA2D4-9FC7-CC98-5DDB-7EFC403FD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C03B0-6625-76AC-0A74-873D1FAB9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06C9D-2D08-00C6-934F-56F1D6A62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A9B61-8603-D057-9358-906BF01DF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F3471-D7B6-4396-7186-B6618C49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88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B9A6-8817-AAED-2CEF-01950F3F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A4F12-4B1F-1E09-4663-57698FA14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EB345-7F43-CA19-9E65-3D29E98E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DE1D5-76DC-7DEC-4A62-113B44E1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FD21E-82F7-A544-B754-162A01F2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0B46B-F030-FF27-1A81-4AB12DC0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5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4E6F8-C08E-4343-B57E-8B89A130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02E00-9A44-E0BB-55BC-F124B1631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0A1AB-5878-784B-C91F-1B5C17706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E8696-CCE2-4233-92F9-A16819DC8E63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F4D76-AD78-8C53-CE5E-1261EEF6F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36E48-B828-5257-5263-19F22E605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5844A-B127-439B-9E9C-D1DC6A0B3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64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ScienceScotland/RtoSQLServer" TargetMode="External"/><Relationship Id="rId2" Type="http://schemas.openxmlformats.org/officeDocument/2006/relationships/hyperlink" Target="mailto:adm.support@gov.sco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sconnect.sharepoint.com/sites/StatisticsGroup-Org-SG/SitePages/Support-for-Reproducible-Analytical-Pipelines.aspx?referrer=Yammer&amp;referrerScenario=Feed.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s://github.com/asnr/sas-to-r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github.com/brendanjodowd/SAS-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idyverse.org/blog/2018/06/conflicted/" TargetMode="External"/><Relationship Id="rId5" Type="http://schemas.openxmlformats.org/officeDocument/2006/relationships/hyperlink" Target="https://www.r-bloggers.com/2022/08/sas-vs-r-programming-which-to-choose-and-how-to-switch/" TargetMode="External"/><Relationship Id="rId4" Type="http://schemas.openxmlformats.org/officeDocument/2006/relationships/hyperlink" Target="https://www.lexjansen.com/phuse/2014/ad/AD04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06B80-0DE1-F4E4-2502-6A36B70DC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GB" sz="5400" dirty="0"/>
              <a:t>Say goodbye to semi-colons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55FDD-6228-398F-4AD0-4F1E62881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028" y="4746247"/>
            <a:ext cx="4063999" cy="157276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Moving the June Agricultural Census from SAS to R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5204F-9E06-9357-D04C-1BB8B57F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E1FAE-7AA1-FCAE-D8A0-18573314E910}"/>
              </a:ext>
            </a:extLst>
          </p:cNvPr>
          <p:cNvSpPr txBox="1"/>
          <p:nvPr/>
        </p:nvSpPr>
        <p:spPr>
          <a:xfrm>
            <a:off x="4185715" y="6097700"/>
            <a:ext cx="249065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Lucy Nevard</a:t>
            </a:r>
          </a:p>
          <a:p>
            <a:pPr>
              <a:spcAft>
                <a:spcPts val="600"/>
              </a:spcAft>
            </a:pPr>
            <a:r>
              <a:rPr lang="en-GB" dirty="0"/>
              <a:t>RESAS</a:t>
            </a:r>
          </a:p>
        </p:txBody>
      </p:sp>
    </p:spTree>
    <p:extLst>
      <p:ext uri="{BB962C8B-B14F-4D97-AF65-F5344CB8AC3E}">
        <p14:creationId xmlns:p14="http://schemas.microsoft.com/office/powerpoint/2010/main" val="1001930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AB43-264D-8050-1C67-2E67E8EA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: matching the outputs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653036-1FBC-24E4-39D8-2FA57894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Test on historic data</a:t>
            </a:r>
          </a:p>
          <a:p>
            <a:endParaRPr lang="en-GB" dirty="0"/>
          </a:p>
          <a:p>
            <a:r>
              <a:rPr lang="en-GB" dirty="0"/>
              <a:t>Can be tricky when SAS and R treat missing values differently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SAS sum – disregards missing values</a:t>
            </a:r>
          </a:p>
          <a:p>
            <a:r>
              <a:rPr lang="en-GB" dirty="0"/>
              <a:t>sum() in R will give NA unless na.rm=TRUE</a:t>
            </a:r>
          </a:p>
        </p:txBody>
      </p:sp>
    </p:spTree>
    <p:extLst>
      <p:ext uri="{BB962C8B-B14F-4D97-AF65-F5344CB8AC3E}">
        <p14:creationId xmlns:p14="http://schemas.microsoft.com/office/powerpoint/2010/main" val="66364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2AA7-E8A1-F08B-9B05-6F0F3BE3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121"/>
          </a:xfrm>
        </p:spPr>
        <p:txBody>
          <a:bodyPr/>
          <a:lstStyle/>
          <a:p>
            <a:r>
              <a:rPr lang="en-GB" dirty="0"/>
              <a:t>Code differences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D310FF4-D0B5-22D1-4A7F-8D1B59362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780391"/>
              </p:ext>
            </p:extLst>
          </p:nvPr>
        </p:nvGraphicFramePr>
        <p:xfrm>
          <a:off x="838200" y="1199995"/>
          <a:ext cx="10629538" cy="5204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4769">
                  <a:extLst>
                    <a:ext uri="{9D8B030D-6E8A-4147-A177-3AD203B41FA5}">
                      <a16:colId xmlns:a16="http://schemas.microsoft.com/office/drawing/2014/main" val="3011420473"/>
                    </a:ext>
                  </a:extLst>
                </a:gridCol>
                <a:gridCol w="5314769">
                  <a:extLst>
                    <a:ext uri="{9D8B030D-6E8A-4147-A177-3AD203B41FA5}">
                      <a16:colId xmlns:a16="http://schemas.microsoft.com/office/drawing/2014/main" val="4267215819"/>
                    </a:ext>
                  </a:extLst>
                </a:gridCol>
              </a:tblGrid>
              <a:tr h="529288">
                <a:tc>
                  <a:txBody>
                    <a:bodyPr/>
                    <a:lstStyle/>
                    <a:p>
                      <a:r>
                        <a:rPr lang="en-GB" dirty="0"/>
                        <a:t>SAS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38078"/>
                  </a:ext>
                </a:extLst>
              </a:tr>
              <a:tr h="529288">
                <a:tc>
                  <a:txBody>
                    <a:bodyPr/>
                    <a:lstStyle/>
                    <a:p>
                      <a:r>
                        <a:rPr lang="en-GB" dirty="0"/>
                        <a:t>Not case-sensitive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Case-sensitive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053453"/>
                  </a:ext>
                </a:extLst>
              </a:tr>
              <a:tr h="529288">
                <a:tc>
                  <a:txBody>
                    <a:bodyPr/>
                    <a:lstStyle/>
                    <a:p>
                      <a:r>
                        <a:rPr lang="en-GB" dirty="0"/>
                        <a:t>No commas between variable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Commas between variable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89021"/>
                  </a:ext>
                </a:extLst>
              </a:tr>
              <a:tr h="529288">
                <a:tc>
                  <a:txBody>
                    <a:bodyPr/>
                    <a:lstStyle/>
                    <a:p>
                      <a:r>
                        <a:rPr lang="en-GB" dirty="0"/>
                        <a:t>Syntax, e.g. rename </a:t>
                      </a:r>
                      <a:r>
                        <a:rPr lang="en-GB" dirty="0" err="1"/>
                        <a:t>old_name</a:t>
                      </a:r>
                      <a:r>
                        <a:rPr lang="en-GB" dirty="0"/>
                        <a:t>=</a:t>
                      </a:r>
                      <a:r>
                        <a:rPr lang="en-GB" dirty="0" err="1"/>
                        <a:t>new_name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dplyr</a:t>
                      </a:r>
                      <a:r>
                        <a:rPr lang="en-GB" dirty="0"/>
                        <a:t>::rename </a:t>
                      </a:r>
                      <a:r>
                        <a:rPr lang="en-GB" dirty="0" err="1"/>
                        <a:t>new_name</a:t>
                      </a:r>
                      <a:r>
                        <a:rPr lang="en-GB" dirty="0"/>
                        <a:t>=</a:t>
                      </a:r>
                      <a:r>
                        <a:rPr lang="en-GB" dirty="0" err="1"/>
                        <a:t>old_name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318809"/>
                  </a:ext>
                </a:extLst>
              </a:tr>
              <a:tr h="529288">
                <a:tc>
                  <a:txBody>
                    <a:bodyPr/>
                    <a:lstStyle/>
                    <a:p>
                      <a:r>
                        <a:rPr lang="en-GB" dirty="0"/>
                        <a:t>Statements end in semi-colons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 semi-colons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19834"/>
                  </a:ext>
                </a:extLst>
              </a:tr>
              <a:tr h="4406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Missing value = “.” Disregards when calculating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Missing value = “NA” Use na.rm=TRUE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78474"/>
                  </a:ext>
                </a:extLst>
              </a:tr>
              <a:tr h="529288">
                <a:tc>
                  <a:txBody>
                    <a:bodyPr/>
                    <a:lstStyle/>
                    <a:p>
                      <a:r>
                        <a:rPr lang="en-GB" dirty="0"/>
                        <a:t>Functions have distinct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Functions can have same name in multiple packages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340723"/>
                  </a:ext>
                </a:extLst>
              </a:tr>
              <a:tr h="529288">
                <a:tc>
                  <a:txBody>
                    <a:bodyPr/>
                    <a:lstStyle/>
                    <a:p>
                      <a:r>
                        <a:rPr lang="en-GB" dirty="0"/>
                        <a:t>Must sort datasets before merging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 need to sort datasets before merging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998489"/>
                  </a:ext>
                </a:extLst>
              </a:tr>
              <a:tr h="529288">
                <a:tc>
                  <a:txBody>
                    <a:bodyPr/>
                    <a:lstStyle/>
                    <a:p>
                      <a:r>
                        <a:rPr lang="en-GB" dirty="0"/>
                        <a:t>Rounds to nearest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Rounds to nearest </a:t>
                      </a:r>
                      <a:r>
                        <a:rPr lang="en-GB" i="1" dirty="0"/>
                        <a:t>even </a:t>
                      </a:r>
                      <a:r>
                        <a:rPr lang="en-GB" dirty="0"/>
                        <a:t>number (in base 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478992"/>
                  </a:ext>
                </a:extLst>
              </a:tr>
              <a:tr h="529288">
                <a:tc>
                  <a:txBody>
                    <a:bodyPr/>
                    <a:lstStyle/>
                    <a:p>
                      <a:r>
                        <a:rPr lang="en-GB" dirty="0"/>
                        <a:t>Throws warnings for non-existent variable but still 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Throws error (stops running) for non-existent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27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80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CE96-70BC-315B-A3A4-36C34020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85454-0AC3-C778-5ED4-1F9DFF6B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clean_names</a:t>
            </a:r>
            <a:r>
              <a:rPr lang="en-GB" dirty="0"/>
              <a:t>  </a:t>
            </a:r>
            <a:r>
              <a:rPr lang="en-GB" i="1" dirty="0"/>
              <a:t>janitor</a:t>
            </a:r>
            <a:endParaRPr lang="en-GB" dirty="0"/>
          </a:p>
          <a:p>
            <a:r>
              <a:rPr lang="en-GB" dirty="0" err="1"/>
              <a:t>round_half_up</a:t>
            </a:r>
            <a:r>
              <a:rPr lang="en-GB" dirty="0"/>
              <a:t>  </a:t>
            </a:r>
            <a:r>
              <a:rPr lang="en-GB" i="1" dirty="0"/>
              <a:t>janitor</a:t>
            </a:r>
          </a:p>
          <a:p>
            <a:r>
              <a:rPr lang="en-GB" dirty="0" err="1"/>
              <a:t>roundSAS</a:t>
            </a:r>
            <a:r>
              <a:rPr lang="en-GB" dirty="0"/>
              <a:t> </a:t>
            </a:r>
            <a:r>
              <a:rPr lang="en-GB" i="1" dirty="0" err="1"/>
              <a:t>tidytlg</a:t>
            </a:r>
            <a:endParaRPr lang="en-GB" i="1" dirty="0"/>
          </a:p>
          <a:p>
            <a:r>
              <a:rPr lang="en-GB" dirty="0" err="1"/>
              <a:t>read_sas</a:t>
            </a:r>
            <a:r>
              <a:rPr lang="en-GB" dirty="0"/>
              <a:t>(“filename.sas7bdat”)  </a:t>
            </a:r>
            <a:r>
              <a:rPr lang="en-GB" i="1" dirty="0"/>
              <a:t>haven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Write into SAS: ADM library within SAS</a:t>
            </a:r>
          </a:p>
          <a:p>
            <a:r>
              <a:rPr lang="en-GB" dirty="0"/>
              <a:t>ADM mailbox: </a:t>
            </a:r>
            <a:r>
              <a:rPr lang="en-GB" dirty="0" err="1">
                <a:hlinkClick r:id="rId2"/>
              </a:rPr>
              <a:t>adm.support@gov.scot</a:t>
            </a:r>
            <a:endParaRPr lang="en-GB" dirty="0"/>
          </a:p>
          <a:p>
            <a:r>
              <a:rPr lang="en-GB" dirty="0"/>
              <a:t>R package for ADM: </a:t>
            </a:r>
            <a:r>
              <a:rPr lang="en-GB" dirty="0" err="1"/>
              <a:t>RtoSQLserver</a:t>
            </a:r>
            <a:r>
              <a:rPr lang="en-GB" dirty="0"/>
              <a:t> </a:t>
            </a:r>
            <a:r>
              <a:rPr lang="en-GB" dirty="0" err="1">
                <a:hlinkClick r:id="rId3"/>
              </a:rPr>
              <a:t>DataScienceScotland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RtoSQLServer</a:t>
            </a:r>
            <a:r>
              <a:rPr lang="en-GB" dirty="0">
                <a:hlinkClick r:id="rId3"/>
              </a:rPr>
              <a:t> (github.com)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09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6517-A7F3-8F8B-9C88-0E7D280B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A1CB7-79F9-521F-9C40-E18A1C111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818"/>
            <a:ext cx="10515600" cy="4507057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</a:pPr>
            <a:r>
              <a:rPr lang="en-GB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Detailed planning– know where crucial code is hidden</a:t>
            </a:r>
            <a:endParaRPr lang="en-GB" sz="2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Agree coding rules at the beginning </a:t>
            </a:r>
          </a:p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Use existing data – QA as you go</a:t>
            </a:r>
          </a:p>
          <a:p>
            <a:pPr>
              <a:lnSpc>
                <a:spcPct val="107000"/>
              </a:lnSpc>
            </a:pPr>
            <a:r>
              <a:rPr lang="en-GB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Keep names similar as possible to SAS project – easier for QA</a:t>
            </a:r>
          </a:p>
          <a:p>
            <a:pPr>
              <a:lnSpc>
                <a:spcPct val="107000"/>
              </a:lnSpc>
            </a:pPr>
            <a:r>
              <a:rPr lang="en-GB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Save interim outputs every time 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version control e.g. </a:t>
            </a:r>
            <a:r>
              <a:rPr lang="en-GB" sz="22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GB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2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External QA early on e.g. </a:t>
            </a:r>
            <a:r>
              <a:rPr lang="en-GB" sz="1600" dirty="0">
                <a:hlinkClick r:id="rId3"/>
              </a:rPr>
              <a:t>Support for Reproducible Analytical Pipelines (sharepoint.com)</a:t>
            </a:r>
            <a:endParaRPr lang="en-GB" sz="2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Good to get code written even if it’s not perfect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01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769D-C3C6-26BA-E83D-CDE2936A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7749"/>
          </a:xfrm>
        </p:spPr>
        <p:txBody>
          <a:bodyPr/>
          <a:lstStyle/>
          <a:p>
            <a:r>
              <a:rPr lang="en-GB"/>
              <a:t>Resources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D8839-BBDA-EA2A-2AC3-0EF3480B0C89}"/>
              </a:ext>
            </a:extLst>
          </p:cNvPr>
          <p:cNvSpPr txBox="1"/>
          <p:nvPr/>
        </p:nvSpPr>
        <p:spPr>
          <a:xfrm>
            <a:off x="758476" y="1321266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hlinkClick r:id="rId2"/>
              </a:rPr>
              <a:t>brendanjodowd</a:t>
            </a:r>
            <a:r>
              <a:rPr lang="en-GB" dirty="0">
                <a:hlinkClick r:id="rId2"/>
              </a:rPr>
              <a:t>/SAS-R: SAS to R </a:t>
            </a:r>
            <a:r>
              <a:rPr lang="en-GB" dirty="0" err="1">
                <a:hlinkClick r:id="rId2"/>
              </a:rPr>
              <a:t>cheatsheet</a:t>
            </a:r>
            <a:r>
              <a:rPr lang="en-GB" dirty="0">
                <a:hlinkClick r:id="rId2"/>
              </a:rPr>
              <a:t> (github.com)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asnr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sas</a:t>
            </a:r>
            <a:r>
              <a:rPr lang="en-GB" dirty="0">
                <a:hlinkClick r:id="rId3"/>
              </a:rPr>
              <a:t>-to-r: Translate SAS to R (github.com)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R for SAS programmers: It's different, but friendly (lexjansen.com)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SAS vs R Programming: Which to Choose and How to Switch | R-bloggers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conflicted: a new approach to resolving ambiguity (tidyverse.org)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F3372-9C96-7DD2-3C7F-D0F8B09FAE9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7051" y="2469863"/>
            <a:ext cx="4054693" cy="4176407"/>
          </a:xfrm>
          <a:prstGeom prst="rect">
            <a:avLst/>
          </a:prstGeom>
        </p:spPr>
      </p:pic>
      <p:pic>
        <p:nvPicPr>
          <p:cNvPr id="5" name="Picture 4" descr="A close up of a ram&#10;&#10;Description automatically generated">
            <a:extLst>
              <a:ext uri="{FF2B5EF4-FFF2-40B4-BE49-F238E27FC236}">
                <a16:creationId xmlns:a16="http://schemas.microsoft.com/office/drawing/2014/main" id="{D8F6B0AD-AE5A-FA4A-836E-6DB83A0B2B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56" y="3479218"/>
            <a:ext cx="4873657" cy="32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3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E55A386-50CD-6E95-3928-8D60D9E79790}"/>
              </a:ext>
            </a:extLst>
          </p:cNvPr>
          <p:cNvGrpSpPr/>
          <p:nvPr/>
        </p:nvGrpSpPr>
        <p:grpSpPr>
          <a:xfrm>
            <a:off x="3181467" y="1903087"/>
            <a:ext cx="5920117" cy="2615889"/>
            <a:chOff x="3939679" y="2562501"/>
            <a:chExt cx="4827882" cy="19942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5F086-7E0D-B235-F804-9197839A46F0}"/>
                </a:ext>
              </a:extLst>
            </p:cNvPr>
            <p:cNvSpPr/>
            <p:nvPr/>
          </p:nvSpPr>
          <p:spPr>
            <a:xfrm>
              <a:off x="3939679" y="2562501"/>
              <a:ext cx="4632960" cy="199426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0787C1-13C1-530D-820F-671D27D61C9C}"/>
                </a:ext>
              </a:extLst>
            </p:cNvPr>
            <p:cNvSpPr txBox="1"/>
            <p:nvPr/>
          </p:nvSpPr>
          <p:spPr>
            <a:xfrm>
              <a:off x="4038816" y="2851170"/>
              <a:ext cx="4728745" cy="1479718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Agricultural Census dataset</a:t>
              </a:r>
            </a:p>
            <a:p>
              <a:br>
                <a:rPr lang="en-GB" dirty="0"/>
              </a:br>
              <a:r>
                <a:rPr lang="en-GB" dirty="0"/>
                <a:t>~60,000 farms (rows) with ~200 variables</a:t>
              </a:r>
            </a:p>
            <a:p>
              <a:endParaRPr lang="en-GB" dirty="0"/>
            </a:p>
            <a:p>
              <a:r>
                <a:rPr lang="en-GB" dirty="0"/>
                <a:t>Crops, livestock, labour, geographies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1B3F40-7EBA-212F-0A23-DF292DBAC7BB}"/>
              </a:ext>
            </a:extLst>
          </p:cNvPr>
          <p:cNvGrpSpPr/>
          <p:nvPr/>
        </p:nvGrpSpPr>
        <p:grpSpPr>
          <a:xfrm>
            <a:off x="86125" y="1366669"/>
            <a:ext cx="3055422" cy="1367246"/>
            <a:chOff x="350486" y="1064622"/>
            <a:chExt cx="3055422" cy="13672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53CAD43-1978-46FC-A11D-740AB8923EA7}"/>
                </a:ext>
              </a:extLst>
            </p:cNvPr>
            <p:cNvSpPr/>
            <p:nvPr/>
          </p:nvSpPr>
          <p:spPr>
            <a:xfrm>
              <a:off x="350486" y="1064622"/>
              <a:ext cx="2724926" cy="13672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38849C-04D1-5F0E-5214-C5EAF4743E19}"/>
                </a:ext>
              </a:extLst>
            </p:cNvPr>
            <p:cNvSpPr txBox="1"/>
            <p:nvPr/>
          </p:nvSpPr>
          <p:spPr>
            <a:xfrm>
              <a:off x="1063303" y="1563579"/>
              <a:ext cx="2342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Cattle data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623C96-8D71-115C-8D45-D226A8A1083A}"/>
              </a:ext>
            </a:extLst>
          </p:cNvPr>
          <p:cNvGrpSpPr/>
          <p:nvPr/>
        </p:nvGrpSpPr>
        <p:grpSpPr>
          <a:xfrm>
            <a:off x="3303033" y="346237"/>
            <a:ext cx="5323732" cy="1376121"/>
            <a:chOff x="4733537" y="249757"/>
            <a:chExt cx="2724926" cy="137612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181277-0C48-BD12-16A5-A1DACD208943}"/>
                </a:ext>
              </a:extLst>
            </p:cNvPr>
            <p:cNvSpPr txBox="1"/>
            <p:nvPr/>
          </p:nvSpPr>
          <p:spPr>
            <a:xfrm>
              <a:off x="5656219" y="1256546"/>
              <a:ext cx="1471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F70E3C-467C-D647-F6A9-E16A566495A9}"/>
                </a:ext>
              </a:extLst>
            </p:cNvPr>
            <p:cNvSpPr/>
            <p:nvPr/>
          </p:nvSpPr>
          <p:spPr>
            <a:xfrm>
              <a:off x="4733537" y="249757"/>
              <a:ext cx="2724926" cy="13672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79394A-8081-C970-73C7-E13BF7405381}"/>
                </a:ext>
              </a:extLst>
            </p:cNvPr>
            <p:cNvSpPr txBox="1"/>
            <p:nvPr/>
          </p:nvSpPr>
          <p:spPr>
            <a:xfrm>
              <a:off x="4953932" y="709284"/>
              <a:ext cx="23426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Farmer survey (paper and online)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10C85D-AD02-A6AC-C220-15078073C20C}"/>
              </a:ext>
            </a:extLst>
          </p:cNvPr>
          <p:cNvGrpSpPr/>
          <p:nvPr/>
        </p:nvGrpSpPr>
        <p:grpSpPr>
          <a:xfrm>
            <a:off x="86125" y="3622663"/>
            <a:ext cx="2766294" cy="1367246"/>
            <a:chOff x="350486" y="1064622"/>
            <a:chExt cx="2766294" cy="136724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9785E4-19DE-0595-9F8C-E0BAA878B481}"/>
                </a:ext>
              </a:extLst>
            </p:cNvPr>
            <p:cNvSpPr/>
            <p:nvPr/>
          </p:nvSpPr>
          <p:spPr>
            <a:xfrm>
              <a:off x="350486" y="1064622"/>
              <a:ext cx="2724926" cy="13672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03CA4A-0CF7-B0FE-3264-1D5B93401FD7}"/>
                </a:ext>
              </a:extLst>
            </p:cNvPr>
            <p:cNvSpPr txBox="1"/>
            <p:nvPr/>
          </p:nvSpPr>
          <p:spPr>
            <a:xfrm>
              <a:off x="774175" y="1425079"/>
              <a:ext cx="2342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Single Application Form (payments)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F8D0D1-F0C1-D93F-CE8C-24F1DC6ECAB3}"/>
              </a:ext>
            </a:extLst>
          </p:cNvPr>
          <p:cNvGrpSpPr/>
          <p:nvPr/>
        </p:nvGrpSpPr>
        <p:grpSpPr>
          <a:xfrm>
            <a:off x="3201127" y="5105678"/>
            <a:ext cx="2724926" cy="1367246"/>
            <a:chOff x="350486" y="1064622"/>
            <a:chExt cx="2724926" cy="136724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CF7D3E0-8458-62E0-3272-FBF15F4C96BE}"/>
                </a:ext>
              </a:extLst>
            </p:cNvPr>
            <p:cNvSpPr/>
            <p:nvPr/>
          </p:nvSpPr>
          <p:spPr>
            <a:xfrm>
              <a:off x="350486" y="1064622"/>
              <a:ext cx="2724926" cy="13672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DBB69C-690A-6E4A-4084-ADACD885220B}"/>
                </a:ext>
              </a:extLst>
            </p:cNvPr>
            <p:cNvSpPr txBox="1"/>
            <p:nvPr/>
          </p:nvSpPr>
          <p:spPr>
            <a:xfrm>
              <a:off x="611314" y="1425079"/>
              <a:ext cx="2342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Admin data from Rural Payments and Services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D24E8C-5AF5-F153-3730-EFE057166127}"/>
              </a:ext>
            </a:extLst>
          </p:cNvPr>
          <p:cNvGrpSpPr/>
          <p:nvPr/>
        </p:nvGrpSpPr>
        <p:grpSpPr>
          <a:xfrm>
            <a:off x="7299344" y="5105678"/>
            <a:ext cx="2775891" cy="1367246"/>
            <a:chOff x="350486" y="1064622"/>
            <a:chExt cx="2775891" cy="136724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4C4ABE-BD47-FFF3-54DB-332E1334CC1C}"/>
                </a:ext>
              </a:extLst>
            </p:cNvPr>
            <p:cNvSpPr/>
            <p:nvPr/>
          </p:nvSpPr>
          <p:spPr>
            <a:xfrm>
              <a:off x="350486" y="1064622"/>
              <a:ext cx="2724926" cy="13672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844B98-9EF9-62E1-5127-F2A4862E8BE3}"/>
                </a:ext>
              </a:extLst>
            </p:cNvPr>
            <p:cNvSpPr txBox="1"/>
            <p:nvPr/>
          </p:nvSpPr>
          <p:spPr>
            <a:xfrm>
              <a:off x="783772" y="1425079"/>
              <a:ext cx="2342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Crofting Commission Register of Crofts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C2C6B0-4354-99FC-4AC7-7F7FF10759A2}"/>
              </a:ext>
            </a:extLst>
          </p:cNvPr>
          <p:cNvGrpSpPr/>
          <p:nvPr/>
        </p:nvGrpSpPr>
        <p:grpSpPr>
          <a:xfrm>
            <a:off x="9211739" y="1577951"/>
            <a:ext cx="2724926" cy="1367246"/>
            <a:chOff x="350486" y="1064622"/>
            <a:chExt cx="2724926" cy="136724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9823A8-E3CD-029B-8047-834FE5B47021}"/>
                </a:ext>
              </a:extLst>
            </p:cNvPr>
            <p:cNvSpPr/>
            <p:nvPr/>
          </p:nvSpPr>
          <p:spPr>
            <a:xfrm>
              <a:off x="350486" y="1064622"/>
              <a:ext cx="2724926" cy="13672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18EC96-B3EB-6C7F-5814-17BB7F08B624}"/>
                </a:ext>
              </a:extLst>
            </p:cNvPr>
            <p:cNvSpPr txBox="1"/>
            <p:nvPr/>
          </p:nvSpPr>
          <p:spPr>
            <a:xfrm>
              <a:off x="732807" y="1563579"/>
              <a:ext cx="2342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Historic census data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EE6058-E2F2-ED54-0BBE-40EF693EE45E}"/>
              </a:ext>
            </a:extLst>
          </p:cNvPr>
          <p:cNvGrpSpPr/>
          <p:nvPr/>
        </p:nvGrpSpPr>
        <p:grpSpPr>
          <a:xfrm>
            <a:off x="9142952" y="3474904"/>
            <a:ext cx="2962923" cy="1367246"/>
            <a:chOff x="479505" y="1675483"/>
            <a:chExt cx="2962923" cy="136724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6217D52-9133-B911-988A-76142F75653E}"/>
                </a:ext>
              </a:extLst>
            </p:cNvPr>
            <p:cNvSpPr/>
            <p:nvPr/>
          </p:nvSpPr>
          <p:spPr>
            <a:xfrm>
              <a:off x="479505" y="1675483"/>
              <a:ext cx="2724926" cy="13672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E86A45-B654-C649-D7CC-EC327B0F6F03}"/>
                </a:ext>
              </a:extLst>
            </p:cNvPr>
            <p:cNvSpPr txBox="1"/>
            <p:nvPr/>
          </p:nvSpPr>
          <p:spPr>
            <a:xfrm>
              <a:off x="1099823" y="2164529"/>
              <a:ext cx="2342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Geographies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90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70C7-E58A-6F77-7023-546E4F98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 panose="020B0604020202020204" pitchFamily="34" charset="0"/>
              </a:rPr>
              <a:t>Legacy SAS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6EA15-AC92-9E80-DC8E-7E319F084A4D}"/>
              </a:ext>
            </a:extLst>
          </p:cNvPr>
          <p:cNvSpPr txBox="1"/>
          <p:nvPr/>
        </p:nvSpPr>
        <p:spPr>
          <a:xfrm>
            <a:off x="838200" y="2322067"/>
            <a:ext cx="66685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~70 programs with ~200 lines of code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Multiple contributors over nearly 20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Many commented out sections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Programs labelled “TO REVIEW”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8" name="Picture 7" descr="A cartoon of a green monster&#10;&#10;Description automatically generated">
            <a:extLst>
              <a:ext uri="{FF2B5EF4-FFF2-40B4-BE49-F238E27FC236}">
                <a16:creationId xmlns:a16="http://schemas.microsoft.com/office/drawing/2014/main" id="{0F928D98-3561-E11A-C390-889C401D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41064" y="735007"/>
            <a:ext cx="3646929" cy="575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7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6E6D-5583-EAB4-9F38-74318972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move the Agricultural Census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6879C-7AE0-2BB8-F585-8E594D832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Within Transformation Programme</a:t>
            </a:r>
          </a:p>
          <a:p>
            <a:endParaRPr lang="en-GB" dirty="0"/>
          </a:p>
          <a:p>
            <a:r>
              <a:rPr lang="en-GB" dirty="0"/>
              <a:t>Survey changes</a:t>
            </a:r>
          </a:p>
          <a:p>
            <a:endParaRPr lang="en-GB" dirty="0"/>
          </a:p>
          <a:p>
            <a:r>
              <a:rPr lang="en-GB" dirty="0"/>
              <a:t>Allowed methodological changes</a:t>
            </a:r>
          </a:p>
          <a:p>
            <a:endParaRPr lang="en-GB" dirty="0"/>
          </a:p>
          <a:p>
            <a:r>
              <a:rPr lang="en-GB" dirty="0"/>
              <a:t>Allowed collaboration</a:t>
            </a:r>
          </a:p>
          <a:p>
            <a:endParaRPr lang="en-GB" dirty="0"/>
          </a:p>
          <a:p>
            <a:r>
              <a:rPr lang="en-GB" dirty="0"/>
              <a:t>Opportunity to review the process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6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0408-D350-F7C5-B8D1-709D1567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34ED8-E84E-53B5-BAFD-668BDBEB0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Iterative</a:t>
            </a:r>
          </a:p>
          <a:p>
            <a:endParaRPr lang="en-GB" dirty="0"/>
          </a:p>
          <a:p>
            <a:r>
              <a:rPr lang="en-GB" dirty="0"/>
              <a:t>Write working R code to produce final dataset</a:t>
            </a:r>
          </a:p>
          <a:p>
            <a:endParaRPr lang="en-GB" dirty="0"/>
          </a:p>
          <a:p>
            <a:r>
              <a:rPr lang="en-GB" dirty="0"/>
              <a:t>May not work for everyone</a:t>
            </a:r>
          </a:p>
        </p:txBody>
      </p:sp>
    </p:spTree>
    <p:extLst>
      <p:ext uri="{BB962C8B-B14F-4D97-AF65-F5344CB8AC3E}">
        <p14:creationId xmlns:p14="http://schemas.microsoft.com/office/powerpoint/2010/main" val="73159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B6A3868-1571-4A2F-5109-3698E7B22D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4143" y="0"/>
            <a:ext cx="8357857" cy="7218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D2141-86D3-A789-46B1-7205AD02A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548" y="348790"/>
            <a:ext cx="3505207" cy="60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D1CD055-37E2-0210-6669-CD60CE5921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8377"/>
          <a:stretch/>
        </p:blipFill>
        <p:spPr>
          <a:xfrm>
            <a:off x="1391776" y="374468"/>
            <a:ext cx="9731248" cy="1065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4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186B-9232-8E66-2D1F-6714600A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: disentangling SAS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D0E4F-8399-E5BB-9F06-FCD7DEED44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8537" y="1344554"/>
            <a:ext cx="3127736" cy="4884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9F865-3FDE-2D80-DB09-4AAFCC5A41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0179" y="3182550"/>
            <a:ext cx="3757500" cy="2881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E9BCCB-FF6C-3E1E-E0A3-0AFAB5F7A9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26" y="1690688"/>
            <a:ext cx="4237331" cy="43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45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AB43-264D-8050-1C67-2E67E8EA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: finding the correct function in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03F57-33F6-397C-F6B5-FE65C4B8C4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492" y="1919288"/>
            <a:ext cx="5834619" cy="1182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79130-0578-4EFB-8A6C-6313F986D0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492" y="4217985"/>
            <a:ext cx="10310716" cy="10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11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596</Words>
  <Application>Microsoft Office PowerPoint</Application>
  <PresentationFormat>Widescreen</PresentationFormat>
  <Paragraphs>113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Symbol</vt:lpstr>
      <vt:lpstr>Office Theme</vt:lpstr>
      <vt:lpstr>Say goodbye to semi-colons</vt:lpstr>
      <vt:lpstr>PowerPoint Presentation</vt:lpstr>
      <vt:lpstr>Legacy SAS project</vt:lpstr>
      <vt:lpstr>Why move the Agricultural Census code?</vt:lpstr>
      <vt:lpstr>Our approach </vt:lpstr>
      <vt:lpstr>PowerPoint Presentation</vt:lpstr>
      <vt:lpstr>PowerPoint Presentation</vt:lpstr>
      <vt:lpstr>Step 1 : disentangling SAS code</vt:lpstr>
      <vt:lpstr>Step 2 : finding the correct function in R</vt:lpstr>
      <vt:lpstr>Step 3 : matching the outputs</vt:lpstr>
      <vt:lpstr>Code differences</vt:lpstr>
      <vt:lpstr>Useful functions</vt:lpstr>
      <vt:lpstr>Tips</vt:lpstr>
      <vt:lpstr>Resources</vt:lpstr>
    </vt:vector>
  </TitlesOfParts>
  <Company>Scottish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 goodbye to semi-colons</dc:title>
  <dc:creator>Lucy Nevard</dc:creator>
  <cp:lastModifiedBy>Lucy Nevard</cp:lastModifiedBy>
  <cp:revision>2</cp:revision>
  <dcterms:created xsi:type="dcterms:W3CDTF">2023-11-30T13:53:54Z</dcterms:created>
  <dcterms:modified xsi:type="dcterms:W3CDTF">2023-12-06T15:31:34Z</dcterms:modified>
</cp:coreProperties>
</file>